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56" r:id="rId2"/>
  </p:sldIdLst>
  <p:sldSz cx="6858000" cy="9906000" type="A4"/>
  <p:notesSz cx="6669088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C7993"/>
    <a:srgbClr val="35BBEA"/>
    <a:srgbClr val="53C0CC"/>
    <a:srgbClr val="D1F8F5"/>
    <a:srgbClr val="5DDB76"/>
    <a:srgbClr val="5B94A2"/>
    <a:srgbClr val="A7C3C7"/>
    <a:srgbClr val="C1EFEC"/>
    <a:srgbClr val="B3D6DA"/>
    <a:srgbClr val="A8C9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752"/>
    <p:restoredTop sz="94732"/>
  </p:normalViewPr>
  <p:slideViewPr>
    <p:cSldViewPr snapToGrid="0">
      <p:cViewPr>
        <p:scale>
          <a:sx n="100" d="100"/>
          <a:sy n="100" d="100"/>
        </p:scale>
        <p:origin x="2574" y="-1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778250" y="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7D3BB6-BF57-B940-9B6A-8AB5A42F09B5}" type="datetimeFigureOut">
              <a:rPr lang="en-US" smtClean="0"/>
              <a:t>7/17/2025</a:t>
            </a:fld>
            <a:endParaRPr lang="en-US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2174875" y="1241425"/>
            <a:ext cx="2319338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66750" y="4776788"/>
            <a:ext cx="5335588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778250" y="942975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9563EE-1789-6845-9F65-9AB578BFC78C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6239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9563EE-1789-6845-9F65-9AB578BFC78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67870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D214F-9016-574F-9F82-0CCF564CD6EF}" type="datetimeFigureOut">
              <a:rPr lang="en-US" smtClean="0"/>
              <a:t>7/17/2025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1F523-25F7-414C-AAD9-D10A4E20F54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7889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D214F-9016-574F-9F82-0CCF564CD6EF}" type="datetimeFigureOut">
              <a:rPr lang="en-US" smtClean="0"/>
              <a:t>7/17/2025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1F523-25F7-414C-AAD9-D10A4E20F54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3303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D214F-9016-574F-9F82-0CCF564CD6EF}" type="datetimeFigureOut">
              <a:rPr lang="en-US" smtClean="0"/>
              <a:t>7/17/2025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1F523-25F7-414C-AAD9-D10A4E20F54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45864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D214F-9016-574F-9F82-0CCF564CD6EF}" type="datetimeFigureOut">
              <a:rPr lang="en-US" smtClean="0"/>
              <a:t>7/17/2025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1F523-25F7-414C-AAD9-D10A4E20F54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32364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D214F-9016-574F-9F82-0CCF564CD6EF}" type="datetimeFigureOut">
              <a:rPr lang="en-US" smtClean="0"/>
              <a:t>7/17/2025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1F523-25F7-414C-AAD9-D10A4E20F54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8232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D214F-9016-574F-9F82-0CCF564CD6EF}" type="datetimeFigureOut">
              <a:rPr lang="en-US" smtClean="0"/>
              <a:t>7/17/2025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1F523-25F7-414C-AAD9-D10A4E20F54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99819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D214F-9016-574F-9F82-0CCF564CD6EF}" type="datetimeFigureOut">
              <a:rPr lang="en-US" smtClean="0"/>
              <a:t>7/17/2025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1F523-25F7-414C-AAD9-D10A4E20F54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0815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2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D214F-9016-574F-9F82-0CCF564CD6EF}" type="datetimeFigureOut">
              <a:rPr lang="en-US" smtClean="0"/>
              <a:t>7/17/2025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1F523-25F7-414C-AAD9-D10A4E20F54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5572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2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D214F-9016-574F-9F82-0CCF564CD6EF}" type="datetimeFigureOut">
              <a:rPr lang="en-US" smtClean="0"/>
              <a:t>7/17/2025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1F523-25F7-414C-AAD9-D10A4E20F54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6919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D214F-9016-574F-9F82-0CCF564CD6EF}" type="datetimeFigureOut">
              <a:rPr lang="en-US" smtClean="0"/>
              <a:t>7/17/2025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1F523-25F7-414C-AAD9-D10A4E20F54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977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D214F-9016-574F-9F82-0CCF564CD6EF}" type="datetimeFigureOut">
              <a:rPr lang="en-US" smtClean="0"/>
              <a:t>7/17/2025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1F523-25F7-414C-AAD9-D10A4E20F54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6592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7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AD214F-9016-574F-9F82-0CCF564CD6EF}" type="datetimeFigureOut">
              <a:rPr lang="en-US" smtClean="0"/>
              <a:t>7/17/2025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A1F523-25F7-414C-AAD9-D10A4E20F54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666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E5EF5BF9-B624-D74E-B583-6B9EEE0684BB}"/>
              </a:ext>
            </a:extLst>
          </p:cNvPr>
          <p:cNvSpPr txBox="1"/>
          <p:nvPr/>
        </p:nvSpPr>
        <p:spPr>
          <a:xfrm>
            <a:off x="2133996" y="162702"/>
            <a:ext cx="424447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de-AT" sz="1100" b="1" kern="100" spc="150" dirty="0" smtClean="0">
                <a:solidFill>
                  <a:srgbClr val="4C7993"/>
                </a:solidFill>
                <a:effectLst/>
                <a:ea typeface="Malgun Gothic" panose="020B0503020000020004" pitchFamily="34" charset="-127"/>
                <a:cs typeface="Kohinoor Telugu Light" panose="02000000000000000000" pitchFamily="2" charset="77"/>
              </a:rPr>
              <a:t>INSTITUT FÜR NEUROPATHOLOGIE </a:t>
            </a:r>
            <a:r>
              <a:rPr lang="de-AT" sz="1100" b="1" kern="100" spc="150" dirty="0">
                <a:solidFill>
                  <a:srgbClr val="4C7993"/>
                </a:solidFill>
                <a:effectLst/>
                <a:ea typeface="Malgun Gothic" panose="020B0503020000020004" pitchFamily="34" charset="-127"/>
                <a:cs typeface="Kohinoor Telugu Light" panose="02000000000000000000" pitchFamily="2" charset="77"/>
              </a:rPr>
              <a:t>UND NEUROMOLEKULAR-PATHOLOGIE</a:t>
            </a:r>
            <a:endParaRPr lang="de-AT" sz="1100" b="1" kern="100" dirty="0">
              <a:solidFill>
                <a:srgbClr val="4C7993"/>
              </a:solidFill>
              <a:ea typeface="Malgun Gothic" panose="020B0503020000020004" pitchFamily="34" charset="-127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de-AT" sz="1100" b="1" spc="150" dirty="0">
                <a:solidFill>
                  <a:srgbClr val="4C7993"/>
                </a:solidFill>
                <a:effectLst/>
                <a:ea typeface="Malgun Gothic" panose="020B0503020000020004" pitchFamily="34" charset="-127"/>
                <a:cs typeface="Kohinoor Telugu Light" panose="02000000000000000000" pitchFamily="2" charset="77"/>
              </a:rPr>
              <a:t>Direktorin: UNIV.-PROF.</a:t>
            </a:r>
            <a:r>
              <a:rPr lang="de-AT" sz="1100" b="1" spc="150" baseline="30000" dirty="0">
                <a:solidFill>
                  <a:srgbClr val="4C7993"/>
                </a:solidFill>
                <a:effectLst/>
                <a:ea typeface="Malgun Gothic" panose="020B0503020000020004" pitchFamily="34" charset="-127"/>
                <a:cs typeface="Kohinoor Telugu Light" panose="02000000000000000000" pitchFamily="2" charset="77"/>
              </a:rPr>
              <a:t>IN</a:t>
            </a:r>
            <a:r>
              <a:rPr lang="de-AT" sz="1100" b="1" spc="150" dirty="0">
                <a:solidFill>
                  <a:srgbClr val="4C7993"/>
                </a:solidFill>
                <a:effectLst/>
                <a:ea typeface="Malgun Gothic" panose="020B0503020000020004" pitchFamily="34" charset="-127"/>
                <a:cs typeface="Kohinoor Telugu Light" panose="02000000000000000000" pitchFamily="2" charset="77"/>
              </a:rPr>
              <a:t> DR.</a:t>
            </a:r>
            <a:r>
              <a:rPr lang="de-AT" sz="1100" b="1" spc="150" baseline="30000" dirty="0">
                <a:solidFill>
                  <a:srgbClr val="4C7993"/>
                </a:solidFill>
                <a:effectLst/>
                <a:ea typeface="Malgun Gothic" panose="020B0503020000020004" pitchFamily="34" charset="-127"/>
                <a:cs typeface="Kohinoor Telugu Light" panose="02000000000000000000" pitchFamily="2" charset="77"/>
              </a:rPr>
              <a:t>IN</a:t>
            </a:r>
            <a:r>
              <a:rPr lang="de-AT" sz="1100" b="1" spc="150" dirty="0">
                <a:solidFill>
                  <a:srgbClr val="4C7993"/>
                </a:solidFill>
                <a:effectLst/>
                <a:ea typeface="Malgun Gothic" panose="020B0503020000020004" pitchFamily="34" charset="-127"/>
                <a:cs typeface="Kohinoor Telugu Light" panose="02000000000000000000" pitchFamily="2" charset="77"/>
              </a:rPr>
              <a:t> ADELHEID WÖHRER</a:t>
            </a:r>
            <a:r>
              <a:rPr lang="de-AT" sz="1100" b="1" dirty="0">
                <a:solidFill>
                  <a:srgbClr val="4C7993"/>
                </a:solidFill>
                <a:effectLst/>
                <a:ea typeface="Malgun Gothic" panose="020B0503020000020004" pitchFamily="34" charset="-127"/>
              </a:rPr>
              <a:t> </a:t>
            </a:r>
          </a:p>
          <a:p>
            <a:pPr>
              <a:lnSpc>
                <a:spcPct val="150000"/>
              </a:lnSpc>
            </a:pPr>
            <a:endParaRPr lang="de-AT" sz="1100" b="1" dirty="0">
              <a:solidFill>
                <a:srgbClr val="4C7993"/>
              </a:solidFill>
              <a:ea typeface="Malgun Gothic" panose="020B0503020000020004" pitchFamily="34" charset="-127"/>
            </a:endParaRP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4D11F086-8F8D-5575-E85E-3F0A7ABD2B3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89247" y="183339"/>
            <a:ext cx="973845" cy="477997"/>
          </a:xfrm>
          <a:prstGeom prst="rect">
            <a:avLst/>
          </a:prstGeom>
        </p:spPr>
      </p:pic>
      <p:grpSp>
        <p:nvGrpSpPr>
          <p:cNvPr id="41" name="Gruppieren 40">
            <a:extLst>
              <a:ext uri="{FF2B5EF4-FFF2-40B4-BE49-F238E27FC236}">
                <a16:creationId xmlns:a16="http://schemas.microsoft.com/office/drawing/2014/main" id="{7179F58A-09A0-9821-B3BA-2314A76F9C8A}"/>
              </a:ext>
            </a:extLst>
          </p:cNvPr>
          <p:cNvGrpSpPr/>
          <p:nvPr/>
        </p:nvGrpSpPr>
        <p:grpSpPr>
          <a:xfrm>
            <a:off x="6309909" y="217075"/>
            <a:ext cx="339816" cy="422038"/>
            <a:chOff x="6309909" y="217075"/>
            <a:chExt cx="339816" cy="422038"/>
          </a:xfrm>
        </p:grpSpPr>
        <p:sp>
          <p:nvSpPr>
            <p:cNvPr id="39" name="Halbbogen 38">
              <a:extLst>
                <a:ext uri="{FF2B5EF4-FFF2-40B4-BE49-F238E27FC236}">
                  <a16:creationId xmlns:a16="http://schemas.microsoft.com/office/drawing/2014/main" id="{27A586BF-3B7D-A95F-CED5-9A13231B0393}"/>
                </a:ext>
              </a:extLst>
            </p:cNvPr>
            <p:cNvSpPr/>
            <p:nvPr/>
          </p:nvSpPr>
          <p:spPr>
            <a:xfrm rot="4690653">
              <a:off x="6268798" y="258186"/>
              <a:ext cx="422038" cy="339816"/>
            </a:xfrm>
            <a:prstGeom prst="blockArc">
              <a:avLst>
                <a:gd name="adj1" fmla="val 11370379"/>
                <a:gd name="adj2" fmla="val 21175178"/>
                <a:gd name="adj3" fmla="val 9206"/>
              </a:avLst>
            </a:prstGeom>
            <a:solidFill>
              <a:srgbClr val="35BBE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>
                <a:solidFill>
                  <a:srgbClr val="4C7993"/>
                </a:solidFill>
              </a:endParaRPr>
            </a:p>
          </p:txBody>
        </p:sp>
        <p:sp>
          <p:nvSpPr>
            <p:cNvPr id="34" name="Halbbogen 33">
              <a:extLst>
                <a:ext uri="{FF2B5EF4-FFF2-40B4-BE49-F238E27FC236}">
                  <a16:creationId xmlns:a16="http://schemas.microsoft.com/office/drawing/2014/main" id="{B6E56F69-AD5D-D8AB-31AE-99989203B87D}"/>
                </a:ext>
              </a:extLst>
            </p:cNvPr>
            <p:cNvSpPr/>
            <p:nvPr/>
          </p:nvSpPr>
          <p:spPr>
            <a:xfrm rot="14150667">
              <a:off x="6475033" y="478095"/>
              <a:ext cx="119154" cy="175115"/>
            </a:xfrm>
            <a:prstGeom prst="blockArc">
              <a:avLst>
                <a:gd name="adj1" fmla="val 11014974"/>
                <a:gd name="adj2" fmla="val 19314660"/>
                <a:gd name="adj3" fmla="val 25566"/>
              </a:avLst>
            </a:prstGeom>
            <a:solidFill>
              <a:srgbClr val="4C799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>
                <a:solidFill>
                  <a:srgbClr val="4C7993"/>
                </a:solidFill>
              </a:endParaRPr>
            </a:p>
          </p:txBody>
        </p:sp>
        <p:sp>
          <p:nvSpPr>
            <p:cNvPr id="37" name="Rechteck 36">
              <a:extLst>
                <a:ext uri="{FF2B5EF4-FFF2-40B4-BE49-F238E27FC236}">
                  <a16:creationId xmlns:a16="http://schemas.microsoft.com/office/drawing/2014/main" id="{49412F44-CB59-1502-A534-BFB25D0A0176}"/>
                </a:ext>
              </a:extLst>
            </p:cNvPr>
            <p:cNvSpPr/>
            <p:nvPr/>
          </p:nvSpPr>
          <p:spPr>
            <a:xfrm rot="2603671">
              <a:off x="6496515" y="475010"/>
              <a:ext cx="32400" cy="108000"/>
            </a:xfrm>
            <a:prstGeom prst="rect">
              <a:avLst/>
            </a:prstGeom>
            <a:solidFill>
              <a:srgbClr val="4C799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>
                <a:solidFill>
                  <a:srgbClr val="4C7993"/>
                </a:solidFill>
              </a:endParaRPr>
            </a:p>
          </p:txBody>
        </p:sp>
      </p:grpSp>
      <p:grpSp>
        <p:nvGrpSpPr>
          <p:cNvPr id="42" name="Gruppieren 41">
            <a:extLst>
              <a:ext uri="{FF2B5EF4-FFF2-40B4-BE49-F238E27FC236}">
                <a16:creationId xmlns:a16="http://schemas.microsoft.com/office/drawing/2014/main" id="{3A33A7EE-C355-0FB5-E81A-7F48C49A5B2D}"/>
              </a:ext>
            </a:extLst>
          </p:cNvPr>
          <p:cNvGrpSpPr/>
          <p:nvPr/>
        </p:nvGrpSpPr>
        <p:grpSpPr>
          <a:xfrm flipH="1">
            <a:off x="6211099" y="219100"/>
            <a:ext cx="324270" cy="421599"/>
            <a:chOff x="6302795" y="219508"/>
            <a:chExt cx="339816" cy="422038"/>
          </a:xfrm>
        </p:grpSpPr>
        <p:sp>
          <p:nvSpPr>
            <p:cNvPr id="43" name="Halbbogen 42">
              <a:extLst>
                <a:ext uri="{FF2B5EF4-FFF2-40B4-BE49-F238E27FC236}">
                  <a16:creationId xmlns:a16="http://schemas.microsoft.com/office/drawing/2014/main" id="{8F6C4F7B-A100-0DAF-51FB-8ABD58F2C1EA}"/>
                </a:ext>
              </a:extLst>
            </p:cNvPr>
            <p:cNvSpPr/>
            <p:nvPr/>
          </p:nvSpPr>
          <p:spPr>
            <a:xfrm rot="4690653">
              <a:off x="6261684" y="260619"/>
              <a:ext cx="422038" cy="339816"/>
            </a:xfrm>
            <a:prstGeom prst="blockArc">
              <a:avLst>
                <a:gd name="adj1" fmla="val 11370379"/>
                <a:gd name="adj2" fmla="val 21175178"/>
                <a:gd name="adj3" fmla="val 9206"/>
              </a:avLst>
            </a:prstGeom>
            <a:solidFill>
              <a:srgbClr val="4C799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>
                <a:solidFill>
                  <a:srgbClr val="4C7993"/>
                </a:solidFill>
              </a:endParaRPr>
            </a:p>
          </p:txBody>
        </p:sp>
        <p:sp>
          <p:nvSpPr>
            <p:cNvPr id="44" name="Halbbogen 43">
              <a:extLst>
                <a:ext uri="{FF2B5EF4-FFF2-40B4-BE49-F238E27FC236}">
                  <a16:creationId xmlns:a16="http://schemas.microsoft.com/office/drawing/2014/main" id="{8BBDFB3D-D756-23FA-F9E9-5594FE21223A}"/>
                </a:ext>
              </a:extLst>
            </p:cNvPr>
            <p:cNvSpPr/>
            <p:nvPr/>
          </p:nvSpPr>
          <p:spPr>
            <a:xfrm rot="14150667">
              <a:off x="6475033" y="478095"/>
              <a:ext cx="119154" cy="175115"/>
            </a:xfrm>
            <a:prstGeom prst="blockArc">
              <a:avLst>
                <a:gd name="adj1" fmla="val 11014974"/>
                <a:gd name="adj2" fmla="val 19314660"/>
                <a:gd name="adj3" fmla="val 25566"/>
              </a:avLst>
            </a:prstGeom>
            <a:solidFill>
              <a:srgbClr val="4C799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>
                <a:solidFill>
                  <a:srgbClr val="4C7993"/>
                </a:solidFill>
              </a:endParaRPr>
            </a:p>
          </p:txBody>
        </p:sp>
        <p:sp>
          <p:nvSpPr>
            <p:cNvPr id="45" name="Rechteck 44">
              <a:extLst>
                <a:ext uri="{FF2B5EF4-FFF2-40B4-BE49-F238E27FC236}">
                  <a16:creationId xmlns:a16="http://schemas.microsoft.com/office/drawing/2014/main" id="{1B56EFBC-9D97-7484-5AAB-59A4E08DF594}"/>
                </a:ext>
              </a:extLst>
            </p:cNvPr>
            <p:cNvSpPr/>
            <p:nvPr/>
          </p:nvSpPr>
          <p:spPr>
            <a:xfrm rot="2603671">
              <a:off x="6496515" y="475010"/>
              <a:ext cx="32400" cy="108000"/>
            </a:xfrm>
            <a:prstGeom prst="rect">
              <a:avLst/>
            </a:prstGeom>
            <a:solidFill>
              <a:srgbClr val="4C799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>
                <a:solidFill>
                  <a:srgbClr val="4C7993"/>
                </a:solidFill>
              </a:endParaRPr>
            </a:p>
          </p:txBody>
        </p:sp>
      </p:grpSp>
      <p:sp>
        <p:nvSpPr>
          <p:cNvPr id="47" name="Textfeld 46">
            <a:extLst>
              <a:ext uri="{FF2B5EF4-FFF2-40B4-BE49-F238E27FC236}">
                <a16:creationId xmlns:a16="http://schemas.microsoft.com/office/drawing/2014/main" id="{730C6239-449F-D7E5-9E14-B2EDEED86981}"/>
              </a:ext>
            </a:extLst>
          </p:cNvPr>
          <p:cNvSpPr txBox="1"/>
          <p:nvPr/>
        </p:nvSpPr>
        <p:spPr>
          <a:xfrm>
            <a:off x="6219469" y="229323"/>
            <a:ext cx="40588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4C7993"/>
                </a:solidFill>
              </a:rPr>
              <a:t>nnp</a:t>
            </a:r>
          </a:p>
        </p:txBody>
      </p:sp>
      <p:sp>
        <p:nvSpPr>
          <p:cNvPr id="48" name="Abgerundetes Rechteck 47">
            <a:extLst>
              <a:ext uri="{FF2B5EF4-FFF2-40B4-BE49-F238E27FC236}">
                <a16:creationId xmlns:a16="http://schemas.microsoft.com/office/drawing/2014/main" id="{D72A06A7-BB08-84C4-C659-A9BC8685024A}"/>
              </a:ext>
            </a:extLst>
          </p:cNvPr>
          <p:cNvSpPr/>
          <p:nvPr/>
        </p:nvSpPr>
        <p:spPr>
          <a:xfrm>
            <a:off x="262553" y="1453163"/>
            <a:ext cx="2198013" cy="1354455"/>
          </a:xfrm>
          <a:prstGeom prst="roundRect">
            <a:avLst/>
          </a:prstGeom>
          <a:noFill/>
          <a:ln>
            <a:solidFill>
              <a:srgbClr val="4C79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100" dirty="0">
                <a:solidFill>
                  <a:srgbClr val="4C7993"/>
                </a:solidFill>
              </a:rPr>
              <a:t>Einsender</a:t>
            </a:r>
          </a:p>
        </p:txBody>
      </p:sp>
      <p:sp>
        <p:nvSpPr>
          <p:cNvPr id="49" name="Abgerundetes Rechteck 48">
            <a:extLst>
              <a:ext uri="{FF2B5EF4-FFF2-40B4-BE49-F238E27FC236}">
                <a16:creationId xmlns:a16="http://schemas.microsoft.com/office/drawing/2014/main" id="{70C83611-A66F-276E-2B40-BA0C7AF392D5}"/>
              </a:ext>
            </a:extLst>
          </p:cNvPr>
          <p:cNvSpPr/>
          <p:nvPr/>
        </p:nvSpPr>
        <p:spPr>
          <a:xfrm>
            <a:off x="2593573" y="1453162"/>
            <a:ext cx="1794252" cy="1354455"/>
          </a:xfrm>
          <a:prstGeom prst="roundRect">
            <a:avLst/>
          </a:prstGeom>
          <a:noFill/>
          <a:ln>
            <a:solidFill>
              <a:srgbClr val="4C79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100" dirty="0">
                <a:solidFill>
                  <a:srgbClr val="4C7993"/>
                </a:solidFill>
              </a:rPr>
              <a:t>Kostenstellenetikett</a:t>
            </a:r>
          </a:p>
        </p:txBody>
      </p:sp>
      <p:sp>
        <p:nvSpPr>
          <p:cNvPr id="50" name="Abgerundetes Rechteck 49">
            <a:extLst>
              <a:ext uri="{FF2B5EF4-FFF2-40B4-BE49-F238E27FC236}">
                <a16:creationId xmlns:a16="http://schemas.microsoft.com/office/drawing/2014/main" id="{158459CB-7F9B-BFB9-211E-515FD1E220C6}"/>
              </a:ext>
            </a:extLst>
          </p:cNvPr>
          <p:cNvSpPr/>
          <p:nvPr/>
        </p:nvSpPr>
        <p:spPr>
          <a:xfrm>
            <a:off x="4520832" y="1453162"/>
            <a:ext cx="2074614" cy="1354455"/>
          </a:xfrm>
          <a:prstGeom prst="roundRect">
            <a:avLst/>
          </a:prstGeom>
          <a:noFill/>
          <a:ln>
            <a:solidFill>
              <a:srgbClr val="4C79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100" dirty="0">
                <a:solidFill>
                  <a:srgbClr val="4C7993"/>
                </a:solidFill>
              </a:rPr>
              <a:t>Patientenetikett</a:t>
            </a:r>
          </a:p>
          <a:p>
            <a:endParaRPr lang="en-US" sz="1100" dirty="0">
              <a:solidFill>
                <a:srgbClr val="4C7993"/>
              </a:solidFill>
            </a:endParaRPr>
          </a:p>
          <a:p>
            <a:r>
              <a:rPr lang="en-US" sz="800" dirty="0">
                <a:solidFill>
                  <a:srgbClr val="4C7993"/>
                </a:solidFill>
              </a:rPr>
              <a:t>Name:</a:t>
            </a:r>
          </a:p>
          <a:p>
            <a:r>
              <a:rPr lang="en-US" sz="800" dirty="0">
                <a:solidFill>
                  <a:srgbClr val="4C7993"/>
                </a:solidFill>
              </a:rPr>
              <a:t>Geb. </a:t>
            </a:r>
            <a:r>
              <a:rPr lang="en-US" sz="800" dirty="0" smtClean="0">
                <a:solidFill>
                  <a:srgbClr val="4C7993"/>
                </a:solidFill>
              </a:rPr>
              <a:t>Datum:</a:t>
            </a:r>
            <a:endParaRPr lang="en-US" sz="800" dirty="0">
              <a:solidFill>
                <a:srgbClr val="4C7993"/>
              </a:solidFill>
            </a:endParaRPr>
          </a:p>
          <a:p>
            <a:r>
              <a:rPr lang="en-US" sz="800" dirty="0">
                <a:solidFill>
                  <a:srgbClr val="4C7993"/>
                </a:solidFill>
              </a:rPr>
              <a:t>Geschlecht:</a:t>
            </a:r>
          </a:p>
          <a:p>
            <a:r>
              <a:rPr lang="en-US" sz="800" dirty="0">
                <a:solidFill>
                  <a:srgbClr val="4C7993"/>
                </a:solidFill>
              </a:rPr>
              <a:t>Adresse:</a:t>
            </a:r>
            <a:endParaRPr lang="en-US" sz="700" dirty="0">
              <a:solidFill>
                <a:srgbClr val="4C7993"/>
              </a:solidFill>
            </a:endParaRPr>
          </a:p>
        </p:txBody>
      </p:sp>
      <p:sp>
        <p:nvSpPr>
          <p:cNvPr id="52" name="Abgerundetes Rechteck 51">
            <a:extLst>
              <a:ext uri="{FF2B5EF4-FFF2-40B4-BE49-F238E27FC236}">
                <a16:creationId xmlns:a16="http://schemas.microsoft.com/office/drawing/2014/main" id="{CED6AA4F-107D-C1A6-D978-DC692894A389}"/>
              </a:ext>
            </a:extLst>
          </p:cNvPr>
          <p:cNvSpPr/>
          <p:nvPr/>
        </p:nvSpPr>
        <p:spPr>
          <a:xfrm>
            <a:off x="279482" y="8591722"/>
            <a:ext cx="6265174" cy="626689"/>
          </a:xfrm>
          <a:prstGeom prst="roundRect">
            <a:avLst/>
          </a:prstGeom>
          <a:noFill/>
          <a:ln>
            <a:solidFill>
              <a:srgbClr val="4C79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US" sz="1100" dirty="0">
              <a:solidFill>
                <a:srgbClr val="4C7993"/>
              </a:solidFill>
            </a:endParaRPr>
          </a:p>
          <a:p>
            <a:endParaRPr lang="en-US" sz="1100" dirty="0">
              <a:solidFill>
                <a:srgbClr val="4C7993"/>
              </a:solidFill>
            </a:endParaRPr>
          </a:p>
          <a:p>
            <a:r>
              <a:rPr lang="en-US" sz="1100" dirty="0" err="1">
                <a:solidFill>
                  <a:srgbClr val="4C7993"/>
                </a:solidFill>
              </a:rPr>
              <a:t>Anfordernder</a:t>
            </a:r>
            <a:r>
              <a:rPr lang="en-US" sz="1100" dirty="0">
                <a:solidFill>
                  <a:srgbClr val="4C7993"/>
                </a:solidFill>
              </a:rPr>
              <a:t> </a:t>
            </a:r>
            <a:r>
              <a:rPr lang="en-US" sz="1100" dirty="0" err="1">
                <a:solidFill>
                  <a:srgbClr val="4C7993"/>
                </a:solidFill>
              </a:rPr>
              <a:t>Ä</a:t>
            </a:r>
            <a:r>
              <a:rPr lang="en-US" sz="1100" dirty="0" err="1" smtClean="0">
                <a:solidFill>
                  <a:srgbClr val="4C7993"/>
                </a:solidFill>
              </a:rPr>
              <a:t>rzt</a:t>
            </a:r>
            <a:r>
              <a:rPr lang="en-US" sz="1100" dirty="0" smtClean="0">
                <a:solidFill>
                  <a:srgbClr val="4C7993"/>
                </a:solidFill>
              </a:rPr>
              <a:t>/in</a:t>
            </a:r>
            <a:r>
              <a:rPr lang="en-US" sz="1100" dirty="0">
                <a:solidFill>
                  <a:srgbClr val="4C7993"/>
                </a:solidFill>
              </a:rPr>
              <a:t>			Erreichbar unter			Datum, Unterschrift</a:t>
            </a:r>
          </a:p>
        </p:txBody>
      </p:sp>
      <p:sp>
        <p:nvSpPr>
          <p:cNvPr id="53" name="Textfeld 52">
            <a:extLst>
              <a:ext uri="{FF2B5EF4-FFF2-40B4-BE49-F238E27FC236}">
                <a16:creationId xmlns:a16="http://schemas.microsoft.com/office/drawing/2014/main" id="{EF899368-F795-E0CC-1118-5A6D7F64CB1D}"/>
              </a:ext>
            </a:extLst>
          </p:cNvPr>
          <p:cNvSpPr txBox="1"/>
          <p:nvPr/>
        </p:nvSpPr>
        <p:spPr>
          <a:xfrm>
            <a:off x="242952" y="9267414"/>
            <a:ext cx="187144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1100" kern="100" spc="150" dirty="0">
                <a:solidFill>
                  <a:srgbClr val="4C7993"/>
                </a:solidFill>
                <a:ea typeface="Malgun Gothic" panose="020B0503020000020004" pitchFamily="34" charset="-127"/>
                <a:cs typeface="Kohinoor Telugu Light" panose="02000000000000000000" pitchFamily="2" charset="77"/>
              </a:rPr>
              <a:t>MÜLLERSTRASSE 44</a:t>
            </a:r>
          </a:p>
          <a:p>
            <a:r>
              <a:rPr lang="de-AT" sz="1100" kern="100" spc="150" dirty="0">
                <a:solidFill>
                  <a:srgbClr val="4C7993"/>
                </a:solidFill>
                <a:effectLst/>
                <a:ea typeface="Malgun Gothic" panose="020B0503020000020004" pitchFamily="34" charset="-127"/>
                <a:cs typeface="Kohinoor Telugu Light" panose="02000000000000000000" pitchFamily="2" charset="77"/>
              </a:rPr>
              <a:t>6020 INNSBRUCK</a:t>
            </a:r>
            <a:endParaRPr lang="de-AT" sz="1100" dirty="0">
              <a:solidFill>
                <a:srgbClr val="4C7993"/>
              </a:solidFill>
              <a:effectLst/>
              <a:ea typeface="Malgun Gothic" panose="020B0503020000020004" pitchFamily="34" charset="-127"/>
            </a:endParaRPr>
          </a:p>
        </p:txBody>
      </p:sp>
      <p:sp>
        <p:nvSpPr>
          <p:cNvPr id="55" name="Textfeld 54">
            <a:extLst>
              <a:ext uri="{FF2B5EF4-FFF2-40B4-BE49-F238E27FC236}">
                <a16:creationId xmlns:a16="http://schemas.microsoft.com/office/drawing/2014/main" id="{35164DA7-BE12-D941-87B4-FCA45935104E}"/>
              </a:ext>
            </a:extLst>
          </p:cNvPr>
          <p:cNvSpPr txBox="1"/>
          <p:nvPr/>
        </p:nvSpPr>
        <p:spPr>
          <a:xfrm>
            <a:off x="4404187" y="9267414"/>
            <a:ext cx="246934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1100" kern="100" spc="150" dirty="0" smtClean="0">
                <a:solidFill>
                  <a:srgbClr val="4C7993"/>
                </a:solidFill>
                <a:ea typeface="Malgun Gothic" panose="020B0503020000020004" pitchFamily="34" charset="-127"/>
                <a:cs typeface="Kohinoor Telugu Light" panose="02000000000000000000" pitchFamily="2" charset="77"/>
              </a:rPr>
              <a:t>Neuropathologie@i-med.ac.at</a:t>
            </a:r>
            <a:endParaRPr lang="de-AT" sz="1100" kern="100" spc="150" dirty="0">
              <a:solidFill>
                <a:srgbClr val="4C7993"/>
              </a:solidFill>
              <a:ea typeface="Malgun Gothic" panose="020B0503020000020004" pitchFamily="34" charset="-127"/>
              <a:cs typeface="Kohinoor Telugu Light" panose="02000000000000000000" pitchFamily="2" charset="77"/>
            </a:endParaRPr>
          </a:p>
          <a:p>
            <a:r>
              <a:rPr lang="de-AT" sz="1100" kern="100" spc="150" dirty="0" smtClean="0">
                <a:solidFill>
                  <a:srgbClr val="4C7993"/>
                </a:solidFill>
                <a:effectLst/>
                <a:ea typeface="Malgun Gothic" panose="020B0503020000020004" pitchFamily="34" charset="-127"/>
                <a:cs typeface="Kohinoor Telugu Light" panose="02000000000000000000" pitchFamily="2" charset="77"/>
              </a:rPr>
              <a:t>T: +</a:t>
            </a:r>
            <a:r>
              <a:rPr lang="de-AT" sz="1100" kern="100" spc="150" dirty="0" smtClean="0">
                <a:solidFill>
                  <a:srgbClr val="4C7993"/>
                </a:solidFill>
                <a:ea typeface="Malgun Gothic" panose="020B0503020000020004" pitchFamily="34" charset="-127"/>
                <a:cs typeface="Kohinoor Telugu Light" panose="02000000000000000000" pitchFamily="2" charset="77"/>
              </a:rPr>
              <a:t>43 </a:t>
            </a:r>
            <a:r>
              <a:rPr lang="de-AT" sz="1100" kern="100" spc="150" dirty="0">
                <a:solidFill>
                  <a:srgbClr val="4C7993"/>
                </a:solidFill>
                <a:ea typeface="Malgun Gothic" panose="020B0503020000020004" pitchFamily="34" charset="-127"/>
                <a:cs typeface="Kohinoor Telugu Light" panose="02000000000000000000" pitchFamily="2" charset="77"/>
              </a:rPr>
              <a:t>512 9003 71301</a:t>
            </a:r>
          </a:p>
          <a:p>
            <a:r>
              <a:rPr lang="de-AT" sz="1100" kern="100" spc="150" smtClean="0">
                <a:solidFill>
                  <a:srgbClr val="4C7993"/>
                </a:solidFill>
                <a:effectLst/>
                <a:ea typeface="Malgun Gothic" panose="020B0503020000020004" pitchFamily="34" charset="-127"/>
                <a:cs typeface="Kohinoor Telugu Light" panose="02000000000000000000" pitchFamily="2" charset="77"/>
              </a:rPr>
              <a:t>F: +43 </a:t>
            </a:r>
            <a:r>
              <a:rPr lang="de-AT" sz="1100" kern="100" spc="150" dirty="0">
                <a:solidFill>
                  <a:srgbClr val="4C7993"/>
                </a:solidFill>
                <a:effectLst/>
                <a:ea typeface="Malgun Gothic" panose="020B0503020000020004" pitchFamily="34" charset="-127"/>
                <a:cs typeface="Kohinoor Telugu Light" panose="02000000000000000000" pitchFamily="2" charset="77"/>
              </a:rPr>
              <a:t>512 9003 73301</a:t>
            </a:r>
            <a:endParaRPr lang="de-AT" sz="1100" dirty="0">
              <a:solidFill>
                <a:srgbClr val="4C7993"/>
              </a:solidFill>
              <a:effectLst/>
              <a:ea typeface="Malgun Gothic" panose="020B0503020000020004" pitchFamily="34" charset="-127"/>
            </a:endParaRPr>
          </a:p>
        </p:txBody>
      </p:sp>
      <p:sp>
        <p:nvSpPr>
          <p:cNvPr id="57" name="Abgerundetes Rechteck 56">
            <a:extLst>
              <a:ext uri="{FF2B5EF4-FFF2-40B4-BE49-F238E27FC236}">
                <a16:creationId xmlns:a16="http://schemas.microsoft.com/office/drawing/2014/main" id="{46007721-533B-1FB8-6B58-82FF98AAA410}"/>
              </a:ext>
            </a:extLst>
          </p:cNvPr>
          <p:cNvSpPr/>
          <p:nvPr/>
        </p:nvSpPr>
        <p:spPr>
          <a:xfrm>
            <a:off x="279483" y="994195"/>
            <a:ext cx="6299034" cy="338554"/>
          </a:xfrm>
          <a:prstGeom prst="roundRect">
            <a:avLst/>
          </a:prstGeom>
          <a:solidFill>
            <a:srgbClr val="4C799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100" dirty="0" err="1"/>
              <a:t>Einsendeschein</a:t>
            </a:r>
            <a:r>
              <a:rPr lang="en-US" sz="1100" dirty="0"/>
              <a:t> </a:t>
            </a:r>
            <a:r>
              <a:rPr lang="en-US" sz="1100" dirty="0" smtClean="0"/>
              <a:t>– post mortem </a:t>
            </a:r>
            <a:r>
              <a:rPr lang="en-US" sz="1100" dirty="0" err="1" smtClean="0"/>
              <a:t>Hirngewebe</a:t>
            </a:r>
            <a:endParaRPr lang="en-US" sz="1100" dirty="0"/>
          </a:p>
        </p:txBody>
      </p:sp>
      <p:sp>
        <p:nvSpPr>
          <p:cNvPr id="58" name="Abgerundetes Rechteck 57">
            <a:extLst>
              <a:ext uri="{FF2B5EF4-FFF2-40B4-BE49-F238E27FC236}">
                <a16:creationId xmlns:a16="http://schemas.microsoft.com/office/drawing/2014/main" id="{B8413C11-B260-5C95-7AF1-F1BB2A106B20}"/>
              </a:ext>
            </a:extLst>
          </p:cNvPr>
          <p:cNvSpPr/>
          <p:nvPr/>
        </p:nvSpPr>
        <p:spPr>
          <a:xfrm>
            <a:off x="262553" y="2910647"/>
            <a:ext cx="6332893" cy="373576"/>
          </a:xfrm>
          <a:prstGeom prst="roundRect">
            <a:avLst/>
          </a:prstGeom>
          <a:solidFill>
            <a:srgbClr val="4C799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100" dirty="0"/>
              <a:t>Auftrag zur</a:t>
            </a:r>
          </a:p>
        </p:txBody>
      </p:sp>
      <p:sp>
        <p:nvSpPr>
          <p:cNvPr id="59" name="Abgerundetes Rechteck 58">
            <a:extLst>
              <a:ext uri="{FF2B5EF4-FFF2-40B4-BE49-F238E27FC236}">
                <a16:creationId xmlns:a16="http://schemas.microsoft.com/office/drawing/2014/main" id="{D11D03E8-29CC-D8A9-74B0-C7F2F5044EBE}"/>
              </a:ext>
            </a:extLst>
          </p:cNvPr>
          <p:cNvSpPr/>
          <p:nvPr/>
        </p:nvSpPr>
        <p:spPr>
          <a:xfrm>
            <a:off x="279482" y="3960698"/>
            <a:ext cx="6282103" cy="349119"/>
          </a:xfrm>
          <a:prstGeom prst="roundRect">
            <a:avLst/>
          </a:prstGeom>
          <a:solidFill>
            <a:srgbClr val="4C799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100" dirty="0"/>
              <a:t>Untersuchungsmaterial</a:t>
            </a:r>
          </a:p>
        </p:txBody>
      </p:sp>
      <p:sp>
        <p:nvSpPr>
          <p:cNvPr id="60" name="Abgerundetes Rechteck 59">
            <a:extLst>
              <a:ext uri="{FF2B5EF4-FFF2-40B4-BE49-F238E27FC236}">
                <a16:creationId xmlns:a16="http://schemas.microsoft.com/office/drawing/2014/main" id="{F8EF5114-AA4F-38FC-D76A-B8B3D1FBAC49}"/>
              </a:ext>
            </a:extLst>
          </p:cNvPr>
          <p:cNvSpPr/>
          <p:nvPr/>
        </p:nvSpPr>
        <p:spPr>
          <a:xfrm>
            <a:off x="263997" y="4937846"/>
            <a:ext cx="6282103" cy="338554"/>
          </a:xfrm>
          <a:prstGeom prst="roundRect">
            <a:avLst/>
          </a:prstGeom>
          <a:solidFill>
            <a:srgbClr val="4C799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100" dirty="0"/>
              <a:t>Anamnese</a:t>
            </a:r>
          </a:p>
        </p:txBody>
      </p:sp>
      <p:sp>
        <p:nvSpPr>
          <p:cNvPr id="61" name="Abgerundetes Rechteck 60">
            <a:extLst>
              <a:ext uri="{FF2B5EF4-FFF2-40B4-BE49-F238E27FC236}">
                <a16:creationId xmlns:a16="http://schemas.microsoft.com/office/drawing/2014/main" id="{D6F1C126-38E3-8652-714C-FD4124C5C691}"/>
              </a:ext>
            </a:extLst>
          </p:cNvPr>
          <p:cNvSpPr/>
          <p:nvPr/>
        </p:nvSpPr>
        <p:spPr>
          <a:xfrm>
            <a:off x="424775" y="3375364"/>
            <a:ext cx="108000" cy="108000"/>
          </a:xfrm>
          <a:prstGeom prst="roundRect">
            <a:avLst/>
          </a:prstGeom>
          <a:noFill/>
          <a:ln>
            <a:solidFill>
              <a:srgbClr val="4C79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/>
          </a:p>
        </p:txBody>
      </p:sp>
      <p:sp>
        <p:nvSpPr>
          <p:cNvPr id="65" name="Textfeld 64">
            <a:extLst>
              <a:ext uri="{FF2B5EF4-FFF2-40B4-BE49-F238E27FC236}">
                <a16:creationId xmlns:a16="http://schemas.microsoft.com/office/drawing/2014/main" id="{17F7A82B-DE71-51F7-2E98-D1C49A6CBD8C}"/>
              </a:ext>
            </a:extLst>
          </p:cNvPr>
          <p:cNvSpPr txBox="1"/>
          <p:nvPr/>
        </p:nvSpPr>
        <p:spPr>
          <a:xfrm>
            <a:off x="554833" y="3294974"/>
            <a:ext cx="419057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err="1" smtClean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Makroskopisch-histologischen</a:t>
            </a:r>
            <a:r>
              <a:rPr lang="en-US" sz="1100" dirty="0" smtClean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 smtClean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Beurteilung</a:t>
            </a:r>
            <a:r>
              <a:rPr lang="en-US" sz="1100" dirty="0" smtClean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post </a:t>
            </a:r>
            <a:r>
              <a:rPr lang="en-US" sz="1100" dirty="0" err="1" smtClean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mortalen</a:t>
            </a:r>
            <a:r>
              <a:rPr lang="en-US" sz="1100" dirty="0" smtClean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 smtClean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Hirngewebes</a:t>
            </a:r>
            <a:endParaRPr lang="en-US" sz="1100" dirty="0">
              <a:solidFill>
                <a:srgbClr val="4C799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9" name="Abgerundetes Rechteck 68">
            <a:extLst>
              <a:ext uri="{FF2B5EF4-FFF2-40B4-BE49-F238E27FC236}">
                <a16:creationId xmlns:a16="http://schemas.microsoft.com/office/drawing/2014/main" id="{BC35031D-0C92-AB56-42FC-9A28D0DE1E62}"/>
              </a:ext>
            </a:extLst>
          </p:cNvPr>
          <p:cNvSpPr/>
          <p:nvPr/>
        </p:nvSpPr>
        <p:spPr>
          <a:xfrm>
            <a:off x="4691404" y="4420140"/>
            <a:ext cx="108000" cy="108000"/>
          </a:xfrm>
          <a:prstGeom prst="roundRect">
            <a:avLst/>
          </a:prstGeom>
          <a:noFill/>
          <a:ln>
            <a:solidFill>
              <a:srgbClr val="4C79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/>
          </a:p>
        </p:txBody>
      </p:sp>
      <p:sp>
        <p:nvSpPr>
          <p:cNvPr id="76" name="Textfeld 75">
            <a:extLst>
              <a:ext uri="{FF2B5EF4-FFF2-40B4-BE49-F238E27FC236}">
                <a16:creationId xmlns:a16="http://schemas.microsoft.com/office/drawing/2014/main" id="{8610853F-41FD-6D30-685D-5437A8598CEB}"/>
              </a:ext>
            </a:extLst>
          </p:cNvPr>
          <p:cNvSpPr txBox="1"/>
          <p:nvPr/>
        </p:nvSpPr>
        <p:spPr>
          <a:xfrm>
            <a:off x="342712" y="4531955"/>
            <a:ext cx="159050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Zeitpunkt der </a:t>
            </a:r>
            <a:r>
              <a:rPr lang="en-US" sz="1100" dirty="0" err="1" smtClean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Entnahme</a:t>
            </a:r>
            <a:r>
              <a:rPr lang="en-US" sz="1100" dirty="0" smtClean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1100" dirty="0" smtClean="0">
              <a:solidFill>
                <a:srgbClr val="4C799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100" dirty="0" smtClean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1100" dirty="0">
              <a:solidFill>
                <a:srgbClr val="4C799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7" name="Abgerundetes Rechteck 76">
            <a:extLst>
              <a:ext uri="{FF2B5EF4-FFF2-40B4-BE49-F238E27FC236}">
                <a16:creationId xmlns:a16="http://schemas.microsoft.com/office/drawing/2014/main" id="{C1F7784C-4F98-EEB9-9513-BD6498539953}"/>
              </a:ext>
            </a:extLst>
          </p:cNvPr>
          <p:cNvSpPr/>
          <p:nvPr/>
        </p:nvSpPr>
        <p:spPr>
          <a:xfrm>
            <a:off x="266463" y="4962843"/>
            <a:ext cx="6278193" cy="3435164"/>
          </a:xfrm>
          <a:prstGeom prst="roundRect">
            <a:avLst>
              <a:gd name="adj" fmla="val 8406"/>
            </a:avLst>
          </a:prstGeom>
          <a:noFill/>
          <a:ln>
            <a:solidFill>
              <a:srgbClr val="4C79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US" sz="1100" dirty="0">
              <a:solidFill>
                <a:srgbClr val="4C7993"/>
              </a:solidFill>
            </a:endParaRPr>
          </a:p>
          <a:p>
            <a:endParaRPr lang="en-US" sz="1100" dirty="0">
              <a:solidFill>
                <a:srgbClr val="4C7993"/>
              </a:solidFill>
            </a:endParaRPr>
          </a:p>
          <a:p>
            <a:endParaRPr lang="en-US" sz="1100" dirty="0">
              <a:solidFill>
                <a:srgbClr val="4C7993"/>
              </a:solidFill>
            </a:endParaRPr>
          </a:p>
        </p:txBody>
      </p:sp>
      <p:sp>
        <p:nvSpPr>
          <p:cNvPr id="78" name="Abgerundetes Rechteck 77">
            <a:extLst>
              <a:ext uri="{FF2B5EF4-FFF2-40B4-BE49-F238E27FC236}">
                <a16:creationId xmlns:a16="http://schemas.microsoft.com/office/drawing/2014/main" id="{5D0DA13A-DA25-26B1-D976-3415996B7AEA}"/>
              </a:ext>
            </a:extLst>
          </p:cNvPr>
          <p:cNvSpPr/>
          <p:nvPr/>
        </p:nvSpPr>
        <p:spPr>
          <a:xfrm>
            <a:off x="281876" y="3967996"/>
            <a:ext cx="6293243" cy="854813"/>
          </a:xfrm>
          <a:prstGeom prst="roundRect">
            <a:avLst/>
          </a:prstGeom>
          <a:noFill/>
          <a:ln>
            <a:solidFill>
              <a:srgbClr val="4C79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US" sz="1100" dirty="0">
              <a:solidFill>
                <a:srgbClr val="4C7993"/>
              </a:solidFill>
            </a:endParaRPr>
          </a:p>
          <a:p>
            <a:endParaRPr lang="en-US" sz="1100" dirty="0">
              <a:solidFill>
                <a:srgbClr val="4C7993"/>
              </a:solidFill>
            </a:endParaRPr>
          </a:p>
          <a:p>
            <a:endParaRPr lang="en-US" sz="1100" dirty="0">
              <a:solidFill>
                <a:srgbClr val="4C7993"/>
              </a:solidFill>
            </a:endParaRPr>
          </a:p>
        </p:txBody>
      </p:sp>
      <p:sp>
        <p:nvSpPr>
          <p:cNvPr id="79" name="Abgerundetes Rechteck 78">
            <a:extLst>
              <a:ext uri="{FF2B5EF4-FFF2-40B4-BE49-F238E27FC236}">
                <a16:creationId xmlns:a16="http://schemas.microsoft.com/office/drawing/2014/main" id="{045CB568-55B2-7F6A-AE45-6CCE9FCD5963}"/>
              </a:ext>
            </a:extLst>
          </p:cNvPr>
          <p:cNvSpPr/>
          <p:nvPr/>
        </p:nvSpPr>
        <p:spPr>
          <a:xfrm>
            <a:off x="271458" y="2925051"/>
            <a:ext cx="6253167" cy="713500"/>
          </a:xfrm>
          <a:prstGeom prst="roundRect">
            <a:avLst/>
          </a:prstGeom>
          <a:noFill/>
          <a:ln>
            <a:solidFill>
              <a:srgbClr val="4C79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US" sz="1100" dirty="0">
              <a:solidFill>
                <a:srgbClr val="4C7993"/>
              </a:solidFill>
            </a:endParaRPr>
          </a:p>
          <a:p>
            <a:endParaRPr lang="en-US" sz="1100" dirty="0">
              <a:solidFill>
                <a:srgbClr val="4C7993"/>
              </a:solidFill>
            </a:endParaRPr>
          </a:p>
          <a:p>
            <a:endParaRPr lang="en-US" sz="1100" dirty="0">
              <a:solidFill>
                <a:srgbClr val="4C7993"/>
              </a:solidFill>
            </a:endParaRPr>
          </a:p>
        </p:txBody>
      </p:sp>
      <p:sp>
        <p:nvSpPr>
          <p:cNvPr id="22" name="Textfeld 21"/>
          <p:cNvSpPr txBox="1"/>
          <p:nvPr/>
        </p:nvSpPr>
        <p:spPr>
          <a:xfrm>
            <a:off x="342712" y="7805374"/>
            <a:ext cx="330891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100" dirty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Makroskopisch (von der Neuropathologie auszufüllen):</a:t>
            </a:r>
          </a:p>
        </p:txBody>
      </p:sp>
      <p:cxnSp>
        <p:nvCxnSpPr>
          <p:cNvPr id="24" name="Gerader Verbinder 23"/>
          <p:cNvCxnSpPr/>
          <p:nvPr/>
        </p:nvCxnSpPr>
        <p:spPr>
          <a:xfrm>
            <a:off x="279482" y="7805374"/>
            <a:ext cx="625512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Grafik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09" y="113521"/>
            <a:ext cx="984932" cy="787003"/>
          </a:xfrm>
          <a:prstGeom prst="rect">
            <a:avLst/>
          </a:prstGeom>
        </p:spPr>
      </p:pic>
      <p:sp>
        <p:nvSpPr>
          <p:cNvPr id="6" name="Textfeld 5"/>
          <p:cNvSpPr txBox="1"/>
          <p:nvPr/>
        </p:nvSpPr>
        <p:spPr>
          <a:xfrm>
            <a:off x="643225" y="4283857"/>
            <a:ext cx="100404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 smtClean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Hirn</a:t>
            </a:r>
            <a:endParaRPr lang="de-DE" sz="1100" dirty="0">
              <a:solidFill>
                <a:srgbClr val="4C799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hteck 9"/>
          <p:cNvSpPr/>
          <p:nvPr/>
        </p:nvSpPr>
        <p:spPr>
          <a:xfrm>
            <a:off x="262553" y="5296275"/>
            <a:ext cx="358576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100" dirty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Klinische</a:t>
            </a:r>
            <a:r>
              <a:rPr lang="de-DE" dirty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100" dirty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Angaben/Anamnese u. Verdachtsdiagnose:</a:t>
            </a:r>
          </a:p>
        </p:txBody>
      </p:sp>
      <p:sp>
        <p:nvSpPr>
          <p:cNvPr id="2" name="Textfeld 1"/>
          <p:cNvSpPr txBox="1"/>
          <p:nvPr/>
        </p:nvSpPr>
        <p:spPr>
          <a:xfrm>
            <a:off x="3051463" y="4358740"/>
            <a:ext cx="163217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100" dirty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Wurde </a:t>
            </a:r>
            <a:r>
              <a:rPr lang="de-DE" sz="1100" dirty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das</a:t>
            </a:r>
            <a:r>
              <a:rPr lang="de-DE" sz="1100" dirty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Gehirn </a:t>
            </a:r>
            <a:r>
              <a:rPr lang="de-DE" sz="1100" dirty="0" smtClean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fixiert:</a:t>
            </a:r>
            <a:endParaRPr lang="de-DE" sz="1100" dirty="0">
              <a:solidFill>
                <a:srgbClr val="4C799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Abgerundetes Rechteck 39">
            <a:extLst>
              <a:ext uri="{FF2B5EF4-FFF2-40B4-BE49-F238E27FC236}">
                <a16:creationId xmlns:a16="http://schemas.microsoft.com/office/drawing/2014/main" id="{BC35031D-0C92-AB56-42FC-9A28D0DE1E62}"/>
              </a:ext>
            </a:extLst>
          </p:cNvPr>
          <p:cNvSpPr/>
          <p:nvPr/>
        </p:nvSpPr>
        <p:spPr>
          <a:xfrm>
            <a:off x="4691404" y="4631964"/>
            <a:ext cx="108000" cy="108000"/>
          </a:xfrm>
          <a:prstGeom prst="roundRect">
            <a:avLst/>
          </a:prstGeom>
          <a:noFill/>
          <a:ln>
            <a:solidFill>
              <a:srgbClr val="4C79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/>
          </a:p>
        </p:txBody>
      </p:sp>
      <p:sp>
        <p:nvSpPr>
          <p:cNvPr id="46" name="Abgerundetes Rechteck 45">
            <a:extLst>
              <a:ext uri="{FF2B5EF4-FFF2-40B4-BE49-F238E27FC236}">
                <a16:creationId xmlns:a16="http://schemas.microsoft.com/office/drawing/2014/main" id="{BC35031D-0C92-AB56-42FC-9A28D0DE1E62}"/>
              </a:ext>
            </a:extLst>
          </p:cNvPr>
          <p:cNvSpPr/>
          <p:nvPr/>
        </p:nvSpPr>
        <p:spPr>
          <a:xfrm>
            <a:off x="458108" y="4370680"/>
            <a:ext cx="108000" cy="108000"/>
          </a:xfrm>
          <a:prstGeom prst="roundRect">
            <a:avLst/>
          </a:prstGeom>
          <a:noFill/>
          <a:ln>
            <a:solidFill>
              <a:srgbClr val="4C79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/>
          </a:p>
        </p:txBody>
      </p:sp>
      <p:sp>
        <p:nvSpPr>
          <p:cNvPr id="3" name="Textfeld 2"/>
          <p:cNvSpPr txBox="1"/>
          <p:nvPr/>
        </p:nvSpPr>
        <p:spPr>
          <a:xfrm>
            <a:off x="4807167" y="4334473"/>
            <a:ext cx="30168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100" dirty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</a:t>
            </a:r>
            <a:endParaRPr lang="de-DE" sz="1100" dirty="0">
              <a:solidFill>
                <a:srgbClr val="4C799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Textfeld 50"/>
          <p:cNvSpPr txBox="1"/>
          <p:nvPr/>
        </p:nvSpPr>
        <p:spPr>
          <a:xfrm>
            <a:off x="4797126" y="4553137"/>
            <a:ext cx="45878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100" dirty="0" smtClean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Nein</a:t>
            </a:r>
            <a:endParaRPr lang="de-DE" sz="1100" dirty="0">
              <a:solidFill>
                <a:srgbClr val="4C799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75439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0</TotalTime>
  <Words>100</Words>
  <Application>Microsoft Office PowerPoint</Application>
  <PresentationFormat>A4-Papier (210 x 297 mm)</PresentationFormat>
  <Paragraphs>36</Paragraphs>
  <Slides>1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8" baseType="lpstr">
      <vt:lpstr>Malgun Gothic</vt:lpstr>
      <vt:lpstr>Arial</vt:lpstr>
      <vt:lpstr>Calibri</vt:lpstr>
      <vt:lpstr>Calibri Light</vt:lpstr>
      <vt:lpstr>Kohinoor Telugu Light</vt:lpstr>
      <vt:lpstr>Times New Roman</vt:lpstr>
      <vt:lpstr>Office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Adelheid Woehrer</dc:creator>
  <cp:lastModifiedBy>Prantl Marie-Jacqueline</cp:lastModifiedBy>
  <cp:revision>54</cp:revision>
  <cp:lastPrinted>2025-04-28T08:45:20Z</cp:lastPrinted>
  <dcterms:created xsi:type="dcterms:W3CDTF">2025-04-26T09:48:02Z</dcterms:created>
  <dcterms:modified xsi:type="dcterms:W3CDTF">2025-07-17T10:01:51Z</dcterms:modified>
</cp:coreProperties>
</file>